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7" r:id="rId6"/>
    <p:sldId id="268" r:id="rId7"/>
    <p:sldId id="269" r:id="rId8"/>
    <p:sldId id="270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33F086-3C08-4591-9FC9-88ED82336FCA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491E7B-F923-4060-BCBA-C48B1730B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024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64FD7-68C9-43FA-8CD8-377FBAFCC5A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64FD7-68C9-43FA-8CD8-377FBAFCC5A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64FD7-68C9-43FA-8CD8-377FBAFCC5A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61739-F04D-4189-B968-232E6045E0B6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AA8A3-67D3-41D4-880F-60D9C913E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708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61739-F04D-4189-B968-232E6045E0B6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AA8A3-67D3-41D4-880F-60D9C913E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123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61739-F04D-4189-B968-232E6045E0B6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AA8A3-67D3-41D4-880F-60D9C913E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807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61739-F04D-4189-B968-232E6045E0B6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AA8A3-67D3-41D4-880F-60D9C913E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696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61739-F04D-4189-B968-232E6045E0B6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AA8A3-67D3-41D4-880F-60D9C913E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07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61739-F04D-4189-B968-232E6045E0B6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AA8A3-67D3-41D4-880F-60D9C913E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04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61739-F04D-4189-B968-232E6045E0B6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AA8A3-67D3-41D4-880F-60D9C913E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20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61739-F04D-4189-B968-232E6045E0B6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AA8A3-67D3-41D4-880F-60D9C913E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267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61739-F04D-4189-B968-232E6045E0B6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AA8A3-67D3-41D4-880F-60D9C913E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876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61739-F04D-4189-B968-232E6045E0B6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AA8A3-67D3-41D4-880F-60D9C913E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513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61739-F04D-4189-B968-232E6045E0B6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AA8A3-67D3-41D4-880F-60D9C913E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526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61739-F04D-4189-B968-232E6045E0B6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AA8A3-67D3-41D4-880F-60D9C913E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0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Second Language Acquisition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Education 286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25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Today: Introduction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What is the nature of the interdisciplinary field of research (linguistics, psychology, sociology, anthropology) that comprise second language acquisition? </a:t>
            </a:r>
          </a:p>
          <a:p>
            <a:r>
              <a:rPr lang="en-US" dirty="0" smtClean="0"/>
              <a:t>What areas </a:t>
            </a:r>
            <a:r>
              <a:rPr lang="en-US" dirty="0"/>
              <a:t>of education policy and practice </a:t>
            </a:r>
            <a:r>
              <a:rPr lang="en-US" dirty="0" smtClean="0"/>
              <a:t>find value in knowledge </a:t>
            </a:r>
            <a:r>
              <a:rPr lang="en-US" dirty="0"/>
              <a:t>about </a:t>
            </a:r>
            <a:r>
              <a:rPr lang="en-US" dirty="0" smtClean="0"/>
              <a:t>second </a:t>
            </a:r>
            <a:r>
              <a:rPr lang="en-US" dirty="0"/>
              <a:t>language </a:t>
            </a:r>
            <a:r>
              <a:rPr lang="en-US" dirty="0" smtClean="0"/>
              <a:t>acquisition? </a:t>
            </a:r>
            <a:endParaRPr lang="en-US" dirty="0"/>
          </a:p>
          <a:p>
            <a:r>
              <a:rPr lang="en-US" dirty="0"/>
              <a:t>What is the difference between second language acquisition and foreign language learning? </a:t>
            </a:r>
            <a:endParaRPr lang="en-US" dirty="0" smtClean="0"/>
          </a:p>
          <a:p>
            <a:r>
              <a:rPr lang="en-US" dirty="0" smtClean="0"/>
              <a:t>How </a:t>
            </a:r>
            <a:r>
              <a:rPr lang="en-US" dirty="0" smtClean="0"/>
              <a:t>has research </a:t>
            </a:r>
            <a:r>
              <a:rPr lang="en-US" dirty="0"/>
              <a:t>addressed the relationship between language and cognition?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652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Federal and state policy framework.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How </a:t>
            </a:r>
            <a:r>
              <a:rPr lang="en-US" dirty="0" smtClean="0"/>
              <a:t>do federal laws </a:t>
            </a:r>
            <a:r>
              <a:rPr lang="en-US" dirty="0"/>
              <a:t>and </a:t>
            </a:r>
            <a:r>
              <a:rPr lang="en-US" dirty="0" smtClean="0"/>
              <a:t>policies </a:t>
            </a:r>
            <a:r>
              <a:rPr lang="en-US" dirty="0"/>
              <a:t>address the needs of English language learners (ELLs)?</a:t>
            </a:r>
          </a:p>
          <a:p>
            <a:r>
              <a:rPr lang="en-US" dirty="0"/>
              <a:t>How do the </a:t>
            </a:r>
            <a:r>
              <a:rPr lang="en-US" dirty="0" smtClean="0"/>
              <a:t>laws and policies </a:t>
            </a:r>
            <a:r>
              <a:rPr lang="en-US" dirty="0"/>
              <a:t>reflect the distinction between language acquisition and cognitive development for English language learners? </a:t>
            </a:r>
          </a:p>
          <a:p>
            <a:r>
              <a:rPr lang="en-US" dirty="0"/>
              <a:t>What is the accountability framework with respect to the academic development of ELLs? </a:t>
            </a:r>
          </a:p>
          <a:p>
            <a:r>
              <a:rPr lang="en-US" dirty="0"/>
              <a:t>What </a:t>
            </a:r>
            <a:r>
              <a:rPr lang="en-US" dirty="0" smtClean="0"/>
              <a:t>implications do </a:t>
            </a:r>
            <a:r>
              <a:rPr lang="en-US" dirty="0"/>
              <a:t>the </a:t>
            </a:r>
            <a:r>
              <a:rPr lang="en-US" dirty="0" smtClean="0"/>
              <a:t>Common </a:t>
            </a:r>
            <a:r>
              <a:rPr lang="en-US" dirty="0"/>
              <a:t>Core </a:t>
            </a:r>
            <a:r>
              <a:rPr lang="en-US" dirty="0" smtClean="0"/>
              <a:t>State Standards </a:t>
            </a:r>
            <a:r>
              <a:rPr lang="en-US" dirty="0"/>
              <a:t>have on standards, instruction, and expectations for ELLs with respect to their acquisition of English?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330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Linguistic Theory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has linguistic theory treated differences between languages? </a:t>
            </a:r>
          </a:p>
          <a:p>
            <a:r>
              <a:rPr lang="en-US" dirty="0" smtClean="0"/>
              <a:t>What implications does the theoretical stance have on our understanding of second language learners? </a:t>
            </a:r>
          </a:p>
          <a:p>
            <a:r>
              <a:rPr lang="en-US" dirty="0" smtClean="0"/>
              <a:t>Does the first language matter in the acquisition of the second language?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405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Acquisition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Task-specificity debate.</a:t>
            </a:r>
          </a:p>
          <a:p>
            <a:r>
              <a:rPr lang="en-US" dirty="0" smtClean="0"/>
              <a:t>Nature-nurture interaction.</a:t>
            </a:r>
          </a:p>
          <a:p>
            <a:r>
              <a:rPr lang="en-US" dirty="0" smtClean="0"/>
              <a:t>What gets set by L1 acquisition?</a:t>
            </a:r>
          </a:p>
          <a:p>
            <a:r>
              <a:rPr lang="en-US" dirty="0" smtClean="0"/>
              <a:t>Role of social context.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284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Language Acquisition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Similarities and differences with native language acquisition.</a:t>
            </a:r>
          </a:p>
          <a:p>
            <a:r>
              <a:rPr lang="en-US" dirty="0" smtClean="0"/>
              <a:t>Contrastive analysis / role of L1</a:t>
            </a:r>
          </a:p>
          <a:p>
            <a:r>
              <a:rPr lang="en-US" dirty="0"/>
              <a:t>What expectations should we have about the rate of second language acquisition? </a:t>
            </a:r>
          </a:p>
          <a:p>
            <a:r>
              <a:rPr lang="en-US" dirty="0"/>
              <a:t>What factors might condition the rate of acquisition? </a:t>
            </a:r>
            <a:endParaRPr lang="en-US" dirty="0" smtClean="0"/>
          </a:p>
          <a:p>
            <a:r>
              <a:rPr lang="en-US" dirty="0"/>
              <a:t>Is there a critical period for second language acquisition?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75561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Is explicit direct instruction of language forms and functions effective? </a:t>
            </a:r>
          </a:p>
          <a:p>
            <a:r>
              <a:rPr lang="en-US" dirty="0"/>
              <a:t>Is language different in any way from other domains of cognition such as reading and math?</a:t>
            </a:r>
          </a:p>
          <a:p>
            <a:r>
              <a:rPr lang="en-US" dirty="0"/>
              <a:t>How is the English language development (ELD) curriculum shaped by theories of linguistics and language acquisition?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408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Standards, Assessment and Accountability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the relationship between the state standards in English language proficiency and the </a:t>
            </a:r>
            <a:r>
              <a:rPr lang="en-US" dirty="0" smtClean="0"/>
              <a:t>ELD curriculum</a:t>
            </a:r>
            <a:r>
              <a:rPr lang="en-US" dirty="0"/>
              <a:t>? </a:t>
            </a:r>
          </a:p>
          <a:p>
            <a:r>
              <a:rPr lang="en-US" dirty="0"/>
              <a:t>What are the prospects for the influence of the Common Core Standards in re-shaping state English language proficiency standards</a:t>
            </a:r>
            <a:r>
              <a:rPr lang="en-US" dirty="0" smtClean="0"/>
              <a:t>?</a:t>
            </a:r>
          </a:p>
          <a:p>
            <a:r>
              <a:rPr lang="en-US" dirty="0"/>
              <a:t>How valid are standardized measures of second language acquisition?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465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Teacher qualities for supporting second language acquisition.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teachers need to know about language in order to be effective in teaching English language learners? </a:t>
            </a:r>
          </a:p>
          <a:p>
            <a:r>
              <a:rPr lang="en-US" dirty="0" smtClean="0"/>
              <a:t>What kinds of expectations might be built into state certification requirements for such teachers?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309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1111</TotalTime>
  <Words>409</Words>
  <Application>Microsoft Office PowerPoint</Application>
  <PresentationFormat>On-screen Show (4:3)</PresentationFormat>
  <Paragraphs>43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Second Language Acquisition</vt:lpstr>
      <vt:lpstr>Today: Introduction</vt:lpstr>
      <vt:lpstr>Federal and state policy framework.</vt:lpstr>
      <vt:lpstr>Linguistic Theory</vt:lpstr>
      <vt:lpstr>Language Acquisition Theory</vt:lpstr>
      <vt:lpstr>Second Language Acquisition</vt:lpstr>
      <vt:lpstr>Instruction</vt:lpstr>
      <vt:lpstr>Standards, Assessment and Accountability</vt:lpstr>
      <vt:lpstr>Teacher qualities for supporting second language acquisition.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hakuta</dc:creator>
  <cp:lastModifiedBy>hakuta</cp:lastModifiedBy>
  <cp:revision>9</cp:revision>
  <dcterms:created xsi:type="dcterms:W3CDTF">2013-01-06T19:13:06Z</dcterms:created>
  <dcterms:modified xsi:type="dcterms:W3CDTF">2013-01-07T14:48:10Z</dcterms:modified>
</cp:coreProperties>
</file>